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303" r:id="rId4"/>
    <p:sldId id="287" r:id="rId5"/>
    <p:sldId id="299" r:id="rId6"/>
    <p:sldId id="286" r:id="rId7"/>
    <p:sldId id="300" r:id="rId8"/>
    <p:sldId id="311" r:id="rId9"/>
    <p:sldId id="302" r:id="rId10"/>
    <p:sldId id="304" r:id="rId11"/>
    <p:sldId id="305" r:id="rId12"/>
    <p:sldId id="308" r:id="rId13"/>
    <p:sldId id="306" r:id="rId14"/>
    <p:sldId id="312" r:id="rId15"/>
    <p:sldId id="313" r:id="rId16"/>
    <p:sldId id="314" r:id="rId17"/>
    <p:sldId id="315" r:id="rId18"/>
    <p:sldId id="297" r:id="rId19"/>
    <p:sldId id="298" r:id="rId20"/>
    <p:sldId id="31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9B9B"/>
    <a:srgbClr val="FC2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37" autoAdjust="0"/>
  </p:normalViewPr>
  <p:slideViewPr>
    <p:cSldViewPr snapToGrid="0">
      <p:cViewPr varScale="1">
        <p:scale>
          <a:sx n="65" d="100"/>
          <a:sy n="65" d="100"/>
        </p:scale>
        <p:origin x="61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972BB-E4DA-48D5-9AFD-03F232FDE5A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8627D7-1323-4179-A8A9-070A966BBC7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Controlled NOT gates make use of two qubits</a:t>
          </a:r>
          <a:endParaRPr lang="en-US"/>
        </a:p>
      </dgm:t>
    </dgm:pt>
    <dgm:pt modelId="{3CAD52D8-3594-4DB6-81C5-A71DC9C8E4ED}" type="parTrans" cxnId="{54036E69-0054-42E6-A43C-BB8726C6B2E5}">
      <dgm:prSet/>
      <dgm:spPr/>
      <dgm:t>
        <a:bodyPr/>
        <a:lstStyle/>
        <a:p>
          <a:endParaRPr lang="en-US"/>
        </a:p>
      </dgm:t>
    </dgm:pt>
    <dgm:pt modelId="{16E86E64-7A42-40EB-94FB-8D0F5A427683}" type="sibTrans" cxnId="{54036E69-0054-42E6-A43C-BB8726C6B2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215913-18EE-4D3A-A1DC-211AD039084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The first qubit decides the fate of the second qubit</a:t>
          </a:r>
          <a:endParaRPr lang="en-US"/>
        </a:p>
      </dgm:t>
    </dgm:pt>
    <dgm:pt modelId="{E6525F9C-711E-4BA8-A8B7-30DE5F9E4999}" type="parTrans" cxnId="{92CF6E9A-9519-425E-BF8A-C4EF9CB4A9A8}">
      <dgm:prSet/>
      <dgm:spPr/>
      <dgm:t>
        <a:bodyPr/>
        <a:lstStyle/>
        <a:p>
          <a:endParaRPr lang="en-US"/>
        </a:p>
      </dgm:t>
    </dgm:pt>
    <dgm:pt modelId="{827C9921-D099-4C80-B092-0167F2105F9E}" type="sibTrans" cxnId="{92CF6E9A-9519-425E-BF8A-C4EF9CB4A9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DADE51-B393-4DEC-B30A-C6B1FBA487D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If the first qubit is |0&gt;, the second qubit remains unchanged</a:t>
          </a:r>
          <a:endParaRPr lang="en-US"/>
        </a:p>
      </dgm:t>
    </dgm:pt>
    <dgm:pt modelId="{C889A3D8-8CD1-4732-8911-1BB5E9BCB059}" type="parTrans" cxnId="{63AD807C-CAB6-476E-8B31-A4383E388042}">
      <dgm:prSet/>
      <dgm:spPr/>
      <dgm:t>
        <a:bodyPr/>
        <a:lstStyle/>
        <a:p>
          <a:endParaRPr lang="en-US"/>
        </a:p>
      </dgm:t>
    </dgm:pt>
    <dgm:pt modelId="{5EA8CA91-D848-4BD9-B9F9-729E1EEEFB2F}" type="sibTrans" cxnId="{63AD807C-CAB6-476E-8B31-A4383E3880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8AFD56-1894-4DA5-8B3A-4CFF076816B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If the first qubit is |1&gt;, the second qubit flips state</a:t>
          </a:r>
          <a:endParaRPr lang="en-US"/>
        </a:p>
      </dgm:t>
    </dgm:pt>
    <dgm:pt modelId="{EFBD22D2-F7D1-413B-9052-A1AD408D354B}" type="parTrans" cxnId="{B096550A-7003-4F3C-A8A6-F0200907C840}">
      <dgm:prSet/>
      <dgm:spPr/>
      <dgm:t>
        <a:bodyPr/>
        <a:lstStyle/>
        <a:p>
          <a:endParaRPr lang="en-US"/>
        </a:p>
      </dgm:t>
    </dgm:pt>
    <dgm:pt modelId="{B6B63F02-9F60-4F0F-9246-3841FE813125}" type="sibTrans" cxnId="{B096550A-7003-4F3C-A8A6-F0200907C840}">
      <dgm:prSet/>
      <dgm:spPr/>
      <dgm:t>
        <a:bodyPr/>
        <a:lstStyle/>
        <a:p>
          <a:endParaRPr lang="en-US"/>
        </a:p>
      </dgm:t>
    </dgm:pt>
    <dgm:pt modelId="{6B03394C-060B-4E3E-8DDA-6CD995C63D29}" type="pres">
      <dgm:prSet presAssocID="{EDB972BB-E4DA-48D5-9AFD-03F232FDE5A1}" presName="root" presStyleCnt="0">
        <dgm:presLayoutVars>
          <dgm:dir/>
          <dgm:resizeHandles val="exact"/>
        </dgm:presLayoutVars>
      </dgm:prSet>
      <dgm:spPr/>
    </dgm:pt>
    <dgm:pt modelId="{A2F71A5D-360F-47A3-8C93-74FFA7418180}" type="pres">
      <dgm:prSet presAssocID="{EDB972BB-E4DA-48D5-9AFD-03F232FDE5A1}" presName="container" presStyleCnt="0">
        <dgm:presLayoutVars>
          <dgm:dir/>
          <dgm:resizeHandles val="exact"/>
        </dgm:presLayoutVars>
      </dgm:prSet>
      <dgm:spPr/>
    </dgm:pt>
    <dgm:pt modelId="{38CE2895-75DC-4D6A-A7CF-68BDFFAB0A43}" type="pres">
      <dgm:prSet presAssocID="{228627D7-1323-4179-A8A9-070A966BBC79}" presName="compNode" presStyleCnt="0"/>
      <dgm:spPr/>
    </dgm:pt>
    <dgm:pt modelId="{8770F62C-7D34-41C8-80D5-8EB1E5D4878A}" type="pres">
      <dgm:prSet presAssocID="{228627D7-1323-4179-A8A9-070A966BBC79}" presName="iconBgRect" presStyleLbl="bgShp" presStyleIdx="0" presStyleCnt="4"/>
      <dgm:spPr/>
    </dgm:pt>
    <dgm:pt modelId="{4419833D-D3B9-4FEA-9080-40D15A8EA727}" type="pres">
      <dgm:prSet presAssocID="{228627D7-1323-4179-A8A9-070A966BBC79}" presName="iconRect" presStyleLbl="node1" presStyleIdx="0" presStyleCnt="4" custScaleX="74033" custScaleY="74033" custLinFactNeighborX="-27091" custLinFactNeighborY="-2709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nut"/>
        </a:ext>
      </dgm:extLst>
    </dgm:pt>
    <dgm:pt modelId="{6CC7D413-3489-4E64-9059-A9B49F8B63E7}" type="pres">
      <dgm:prSet presAssocID="{228627D7-1323-4179-A8A9-070A966BBC79}" presName="spaceRect" presStyleCnt="0"/>
      <dgm:spPr/>
    </dgm:pt>
    <dgm:pt modelId="{B8CF16AF-2CF3-4D20-B6A8-01E9A4FAA045}" type="pres">
      <dgm:prSet presAssocID="{228627D7-1323-4179-A8A9-070A966BBC79}" presName="textRect" presStyleLbl="revTx" presStyleIdx="0" presStyleCnt="4">
        <dgm:presLayoutVars>
          <dgm:chMax val="1"/>
          <dgm:chPref val="1"/>
        </dgm:presLayoutVars>
      </dgm:prSet>
      <dgm:spPr/>
    </dgm:pt>
    <dgm:pt modelId="{BF8C1132-CC28-4A54-A8CF-1B1B40713FDC}" type="pres">
      <dgm:prSet presAssocID="{16E86E64-7A42-40EB-94FB-8D0F5A427683}" presName="sibTrans" presStyleLbl="sibTrans2D1" presStyleIdx="0" presStyleCnt="0"/>
      <dgm:spPr/>
    </dgm:pt>
    <dgm:pt modelId="{D4631F89-1B5B-444F-BF95-61AAAFD96FB7}" type="pres">
      <dgm:prSet presAssocID="{5E215913-18EE-4D3A-A1DC-211AD039084F}" presName="compNode" presStyleCnt="0"/>
      <dgm:spPr/>
    </dgm:pt>
    <dgm:pt modelId="{3D02B65F-3C92-4F9A-BD15-666860DE6CBB}" type="pres">
      <dgm:prSet presAssocID="{5E215913-18EE-4D3A-A1DC-211AD039084F}" presName="iconBgRect" presStyleLbl="bgShp" presStyleIdx="1" presStyleCnt="4"/>
      <dgm:spPr/>
    </dgm:pt>
    <dgm:pt modelId="{FFAECF19-338D-4A15-AA40-D6AB33316FEA}" type="pres">
      <dgm:prSet presAssocID="{5E215913-18EE-4D3A-A1DC-211AD039084F}" presName="iconRect" presStyleLbl="node1" presStyleIdx="1" presStyleCnt="4" custLinFactNeighborX="37373" custLinFactNeighborY="107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35908237-217B-4BA8-AF5E-1FE876BD97E4}" type="pres">
      <dgm:prSet presAssocID="{5E215913-18EE-4D3A-A1DC-211AD039084F}" presName="spaceRect" presStyleCnt="0"/>
      <dgm:spPr/>
    </dgm:pt>
    <dgm:pt modelId="{0AB4F4D1-609E-4BA4-AB79-15F14EEF5216}" type="pres">
      <dgm:prSet presAssocID="{5E215913-18EE-4D3A-A1DC-211AD039084F}" presName="textRect" presStyleLbl="revTx" presStyleIdx="1" presStyleCnt="4">
        <dgm:presLayoutVars>
          <dgm:chMax val="1"/>
          <dgm:chPref val="1"/>
        </dgm:presLayoutVars>
      </dgm:prSet>
      <dgm:spPr/>
    </dgm:pt>
    <dgm:pt modelId="{A582A5ED-A0F0-46A7-8C1B-D0F0D04954DD}" type="pres">
      <dgm:prSet presAssocID="{827C9921-D099-4C80-B092-0167F2105F9E}" presName="sibTrans" presStyleLbl="sibTrans2D1" presStyleIdx="0" presStyleCnt="0"/>
      <dgm:spPr/>
    </dgm:pt>
    <dgm:pt modelId="{9C6FCF78-749D-4420-A3E5-6F3EC5F3B907}" type="pres">
      <dgm:prSet presAssocID="{15DADE51-B393-4DEC-B30A-C6B1FBA487DA}" presName="compNode" presStyleCnt="0"/>
      <dgm:spPr/>
    </dgm:pt>
    <dgm:pt modelId="{C056E124-9FE1-4BE1-A51A-0D3E54738FA6}" type="pres">
      <dgm:prSet presAssocID="{15DADE51-B393-4DEC-B30A-C6B1FBA487DA}" presName="iconBgRect" presStyleLbl="bgShp" presStyleIdx="2" presStyleCnt="4"/>
      <dgm:spPr/>
    </dgm:pt>
    <dgm:pt modelId="{B7B9DE51-E14B-4200-B600-063F71B0DD89}" type="pres">
      <dgm:prSet presAssocID="{15DADE51-B393-4DEC-B30A-C6B1FBA487DA}" presName="iconRect" presStyleLbl="node1" presStyleIdx="2" presStyleCnt="4" custScaleX="122445" custScaleY="13523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5000" r="-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nut"/>
        </a:ext>
      </dgm:extLst>
    </dgm:pt>
    <dgm:pt modelId="{EE443D8E-40D8-45B6-9A3E-327234A7F6BD}" type="pres">
      <dgm:prSet presAssocID="{15DADE51-B393-4DEC-B30A-C6B1FBA487DA}" presName="spaceRect" presStyleCnt="0"/>
      <dgm:spPr/>
    </dgm:pt>
    <dgm:pt modelId="{54BE6749-5281-4D21-A4E0-B3FCBD2507D7}" type="pres">
      <dgm:prSet presAssocID="{15DADE51-B393-4DEC-B30A-C6B1FBA487DA}" presName="textRect" presStyleLbl="revTx" presStyleIdx="2" presStyleCnt="4">
        <dgm:presLayoutVars>
          <dgm:chMax val="1"/>
          <dgm:chPref val="1"/>
        </dgm:presLayoutVars>
      </dgm:prSet>
      <dgm:spPr/>
    </dgm:pt>
    <dgm:pt modelId="{5ACDC1A9-3902-4BF4-881F-559DB1BA45E5}" type="pres">
      <dgm:prSet presAssocID="{5EA8CA91-D848-4BD9-B9F9-729E1EEEFB2F}" presName="sibTrans" presStyleLbl="sibTrans2D1" presStyleIdx="0" presStyleCnt="0"/>
      <dgm:spPr/>
    </dgm:pt>
    <dgm:pt modelId="{2EA93AB3-A3D9-49C8-9D75-3EBAFFD474F1}" type="pres">
      <dgm:prSet presAssocID="{AC8AFD56-1894-4DA5-8B3A-4CFF076816BD}" presName="compNode" presStyleCnt="0"/>
      <dgm:spPr/>
    </dgm:pt>
    <dgm:pt modelId="{B7612B81-4B23-4060-9EC3-16D39C471C95}" type="pres">
      <dgm:prSet presAssocID="{AC8AFD56-1894-4DA5-8B3A-4CFF076816BD}" presName="iconBgRect" presStyleLbl="bgShp" presStyleIdx="3" presStyleCnt="4"/>
      <dgm:spPr/>
    </dgm:pt>
    <dgm:pt modelId="{1078872A-2A4D-4461-8768-134166C61AAD}" type="pres">
      <dgm:prSet presAssocID="{AC8AFD56-1894-4DA5-8B3A-4CFF076816BD}" presName="iconRect" presStyleLbl="node1" presStyleIdx="3" presStyleCnt="4" custAng="5400000"/>
      <dgm:spPr>
        <a:noFill/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38B838D0-4B0A-4D92-B67A-7B2C2789730C}" type="pres">
      <dgm:prSet presAssocID="{AC8AFD56-1894-4DA5-8B3A-4CFF076816BD}" presName="spaceRect" presStyleCnt="0"/>
      <dgm:spPr/>
    </dgm:pt>
    <dgm:pt modelId="{8CEECF7C-A3DD-439E-B143-5099AFB64F6A}" type="pres">
      <dgm:prSet presAssocID="{AC8AFD56-1894-4DA5-8B3A-4CFF076816B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096550A-7003-4F3C-A8A6-F0200907C840}" srcId="{EDB972BB-E4DA-48D5-9AFD-03F232FDE5A1}" destId="{AC8AFD56-1894-4DA5-8B3A-4CFF076816BD}" srcOrd="3" destOrd="0" parTransId="{EFBD22D2-F7D1-413B-9052-A1AD408D354B}" sibTransId="{B6B63F02-9F60-4F0F-9246-3841FE813125}"/>
    <dgm:cxn modelId="{59CFD10E-DD78-49A1-B30E-27AA823438C8}" type="presOf" srcId="{827C9921-D099-4C80-B092-0167F2105F9E}" destId="{A582A5ED-A0F0-46A7-8C1B-D0F0D04954DD}" srcOrd="0" destOrd="0" presId="urn:microsoft.com/office/officeart/2018/2/layout/IconCircleList"/>
    <dgm:cxn modelId="{EA0D6F14-48AC-4973-9BD8-AF1D7A3A71C5}" type="presOf" srcId="{EDB972BB-E4DA-48D5-9AFD-03F232FDE5A1}" destId="{6B03394C-060B-4E3E-8DDA-6CD995C63D29}" srcOrd="0" destOrd="0" presId="urn:microsoft.com/office/officeart/2018/2/layout/IconCircleList"/>
    <dgm:cxn modelId="{AE50AD26-76D3-4559-9E13-E5A7B07D10A3}" type="presOf" srcId="{AC8AFD56-1894-4DA5-8B3A-4CFF076816BD}" destId="{8CEECF7C-A3DD-439E-B143-5099AFB64F6A}" srcOrd="0" destOrd="0" presId="urn:microsoft.com/office/officeart/2018/2/layout/IconCircleList"/>
    <dgm:cxn modelId="{E64A8931-7323-449E-AF79-9E23F01096C1}" type="presOf" srcId="{228627D7-1323-4179-A8A9-070A966BBC79}" destId="{B8CF16AF-2CF3-4D20-B6A8-01E9A4FAA045}" srcOrd="0" destOrd="0" presId="urn:microsoft.com/office/officeart/2018/2/layout/IconCircleList"/>
    <dgm:cxn modelId="{54036E69-0054-42E6-A43C-BB8726C6B2E5}" srcId="{EDB972BB-E4DA-48D5-9AFD-03F232FDE5A1}" destId="{228627D7-1323-4179-A8A9-070A966BBC79}" srcOrd="0" destOrd="0" parTransId="{3CAD52D8-3594-4DB6-81C5-A71DC9C8E4ED}" sibTransId="{16E86E64-7A42-40EB-94FB-8D0F5A427683}"/>
    <dgm:cxn modelId="{63AD807C-CAB6-476E-8B31-A4383E388042}" srcId="{EDB972BB-E4DA-48D5-9AFD-03F232FDE5A1}" destId="{15DADE51-B393-4DEC-B30A-C6B1FBA487DA}" srcOrd="2" destOrd="0" parTransId="{C889A3D8-8CD1-4732-8911-1BB5E9BCB059}" sibTransId="{5EA8CA91-D848-4BD9-B9F9-729E1EEEFB2F}"/>
    <dgm:cxn modelId="{B0659C98-0D66-497C-81AE-E2325410B133}" type="presOf" srcId="{16E86E64-7A42-40EB-94FB-8D0F5A427683}" destId="{BF8C1132-CC28-4A54-A8CF-1B1B40713FDC}" srcOrd="0" destOrd="0" presId="urn:microsoft.com/office/officeart/2018/2/layout/IconCircleList"/>
    <dgm:cxn modelId="{92CF6E9A-9519-425E-BF8A-C4EF9CB4A9A8}" srcId="{EDB972BB-E4DA-48D5-9AFD-03F232FDE5A1}" destId="{5E215913-18EE-4D3A-A1DC-211AD039084F}" srcOrd="1" destOrd="0" parTransId="{E6525F9C-711E-4BA8-A8B7-30DE5F9E4999}" sibTransId="{827C9921-D099-4C80-B092-0167F2105F9E}"/>
    <dgm:cxn modelId="{09F59DA9-82B3-40D4-97AB-24D6DC6B1CBE}" type="presOf" srcId="{15DADE51-B393-4DEC-B30A-C6B1FBA487DA}" destId="{54BE6749-5281-4D21-A4E0-B3FCBD2507D7}" srcOrd="0" destOrd="0" presId="urn:microsoft.com/office/officeart/2018/2/layout/IconCircleList"/>
    <dgm:cxn modelId="{794D06C7-0E8F-4D82-9222-64DA11B1A0DD}" type="presOf" srcId="{5E215913-18EE-4D3A-A1DC-211AD039084F}" destId="{0AB4F4D1-609E-4BA4-AB79-15F14EEF5216}" srcOrd="0" destOrd="0" presId="urn:microsoft.com/office/officeart/2018/2/layout/IconCircleList"/>
    <dgm:cxn modelId="{4FDA03DA-6708-4F5E-84F4-C25E9F20CFD7}" type="presOf" srcId="{5EA8CA91-D848-4BD9-B9F9-729E1EEEFB2F}" destId="{5ACDC1A9-3902-4BF4-881F-559DB1BA45E5}" srcOrd="0" destOrd="0" presId="urn:microsoft.com/office/officeart/2018/2/layout/IconCircleList"/>
    <dgm:cxn modelId="{C0119169-5BAF-4E90-89BC-96DAF139D1AF}" type="presParOf" srcId="{6B03394C-060B-4E3E-8DDA-6CD995C63D29}" destId="{A2F71A5D-360F-47A3-8C93-74FFA7418180}" srcOrd="0" destOrd="0" presId="urn:microsoft.com/office/officeart/2018/2/layout/IconCircleList"/>
    <dgm:cxn modelId="{ABE9BCDF-4665-4E2B-85B8-D8125ED06471}" type="presParOf" srcId="{A2F71A5D-360F-47A3-8C93-74FFA7418180}" destId="{38CE2895-75DC-4D6A-A7CF-68BDFFAB0A43}" srcOrd="0" destOrd="0" presId="urn:microsoft.com/office/officeart/2018/2/layout/IconCircleList"/>
    <dgm:cxn modelId="{76BDF099-CA83-46F0-8103-8CC9160DCF4C}" type="presParOf" srcId="{38CE2895-75DC-4D6A-A7CF-68BDFFAB0A43}" destId="{8770F62C-7D34-41C8-80D5-8EB1E5D4878A}" srcOrd="0" destOrd="0" presId="urn:microsoft.com/office/officeart/2018/2/layout/IconCircleList"/>
    <dgm:cxn modelId="{5E7FA98E-D6E2-454B-8F6F-3B843FC6A6CA}" type="presParOf" srcId="{38CE2895-75DC-4D6A-A7CF-68BDFFAB0A43}" destId="{4419833D-D3B9-4FEA-9080-40D15A8EA727}" srcOrd="1" destOrd="0" presId="urn:microsoft.com/office/officeart/2018/2/layout/IconCircleList"/>
    <dgm:cxn modelId="{9FBC041A-B388-49D9-AABD-720353BE2951}" type="presParOf" srcId="{38CE2895-75DC-4D6A-A7CF-68BDFFAB0A43}" destId="{6CC7D413-3489-4E64-9059-A9B49F8B63E7}" srcOrd="2" destOrd="0" presId="urn:microsoft.com/office/officeart/2018/2/layout/IconCircleList"/>
    <dgm:cxn modelId="{197AFAC6-680D-4BE9-A9B1-58F7162A13BE}" type="presParOf" srcId="{38CE2895-75DC-4D6A-A7CF-68BDFFAB0A43}" destId="{B8CF16AF-2CF3-4D20-B6A8-01E9A4FAA045}" srcOrd="3" destOrd="0" presId="urn:microsoft.com/office/officeart/2018/2/layout/IconCircleList"/>
    <dgm:cxn modelId="{26298004-795D-4AE3-99BB-FF09AD975D44}" type="presParOf" srcId="{A2F71A5D-360F-47A3-8C93-74FFA7418180}" destId="{BF8C1132-CC28-4A54-A8CF-1B1B40713FDC}" srcOrd="1" destOrd="0" presId="urn:microsoft.com/office/officeart/2018/2/layout/IconCircleList"/>
    <dgm:cxn modelId="{01C2AFE0-4D2C-47BC-9F94-BA0EFFAE5A6A}" type="presParOf" srcId="{A2F71A5D-360F-47A3-8C93-74FFA7418180}" destId="{D4631F89-1B5B-444F-BF95-61AAAFD96FB7}" srcOrd="2" destOrd="0" presId="urn:microsoft.com/office/officeart/2018/2/layout/IconCircleList"/>
    <dgm:cxn modelId="{17FF450E-AEFF-4CBD-BB39-0C50426F0426}" type="presParOf" srcId="{D4631F89-1B5B-444F-BF95-61AAAFD96FB7}" destId="{3D02B65F-3C92-4F9A-BD15-666860DE6CBB}" srcOrd="0" destOrd="0" presId="urn:microsoft.com/office/officeart/2018/2/layout/IconCircleList"/>
    <dgm:cxn modelId="{14262412-12C8-427F-AEE3-97226AEA7E57}" type="presParOf" srcId="{D4631F89-1B5B-444F-BF95-61AAAFD96FB7}" destId="{FFAECF19-338D-4A15-AA40-D6AB33316FEA}" srcOrd="1" destOrd="0" presId="urn:microsoft.com/office/officeart/2018/2/layout/IconCircleList"/>
    <dgm:cxn modelId="{2E07F32E-E7EE-46E9-A655-6B1E098D1FF3}" type="presParOf" srcId="{D4631F89-1B5B-444F-BF95-61AAAFD96FB7}" destId="{35908237-217B-4BA8-AF5E-1FE876BD97E4}" srcOrd="2" destOrd="0" presId="urn:microsoft.com/office/officeart/2018/2/layout/IconCircleList"/>
    <dgm:cxn modelId="{11F958B7-2F21-4DCC-AA5D-C9EC2AA17328}" type="presParOf" srcId="{D4631F89-1B5B-444F-BF95-61AAAFD96FB7}" destId="{0AB4F4D1-609E-4BA4-AB79-15F14EEF5216}" srcOrd="3" destOrd="0" presId="urn:microsoft.com/office/officeart/2018/2/layout/IconCircleList"/>
    <dgm:cxn modelId="{C9A58A1F-8CDE-4027-BA87-B6412748C2B4}" type="presParOf" srcId="{A2F71A5D-360F-47A3-8C93-74FFA7418180}" destId="{A582A5ED-A0F0-46A7-8C1B-D0F0D04954DD}" srcOrd="3" destOrd="0" presId="urn:microsoft.com/office/officeart/2018/2/layout/IconCircleList"/>
    <dgm:cxn modelId="{D8F36D4A-8C30-43EE-A0D3-A9F67EFB0723}" type="presParOf" srcId="{A2F71A5D-360F-47A3-8C93-74FFA7418180}" destId="{9C6FCF78-749D-4420-A3E5-6F3EC5F3B907}" srcOrd="4" destOrd="0" presId="urn:microsoft.com/office/officeart/2018/2/layout/IconCircleList"/>
    <dgm:cxn modelId="{32195CC5-0F86-45B5-955E-BF324CFB2790}" type="presParOf" srcId="{9C6FCF78-749D-4420-A3E5-6F3EC5F3B907}" destId="{C056E124-9FE1-4BE1-A51A-0D3E54738FA6}" srcOrd="0" destOrd="0" presId="urn:microsoft.com/office/officeart/2018/2/layout/IconCircleList"/>
    <dgm:cxn modelId="{C7E657AF-F8E8-4DEA-9A87-79F58E00B163}" type="presParOf" srcId="{9C6FCF78-749D-4420-A3E5-6F3EC5F3B907}" destId="{B7B9DE51-E14B-4200-B600-063F71B0DD89}" srcOrd="1" destOrd="0" presId="urn:microsoft.com/office/officeart/2018/2/layout/IconCircleList"/>
    <dgm:cxn modelId="{BE398B89-45B0-493A-9E50-BEB4C0E26C56}" type="presParOf" srcId="{9C6FCF78-749D-4420-A3E5-6F3EC5F3B907}" destId="{EE443D8E-40D8-45B6-9A3E-327234A7F6BD}" srcOrd="2" destOrd="0" presId="urn:microsoft.com/office/officeart/2018/2/layout/IconCircleList"/>
    <dgm:cxn modelId="{31245822-FD19-4815-B8DA-F98E6EF87F4B}" type="presParOf" srcId="{9C6FCF78-749D-4420-A3E5-6F3EC5F3B907}" destId="{54BE6749-5281-4D21-A4E0-B3FCBD2507D7}" srcOrd="3" destOrd="0" presId="urn:microsoft.com/office/officeart/2018/2/layout/IconCircleList"/>
    <dgm:cxn modelId="{45A5FBD1-2526-4837-93BC-112D92766505}" type="presParOf" srcId="{A2F71A5D-360F-47A3-8C93-74FFA7418180}" destId="{5ACDC1A9-3902-4BF4-881F-559DB1BA45E5}" srcOrd="5" destOrd="0" presId="urn:microsoft.com/office/officeart/2018/2/layout/IconCircleList"/>
    <dgm:cxn modelId="{CFADD686-3D38-4D6D-B8FC-00020A0E832B}" type="presParOf" srcId="{A2F71A5D-360F-47A3-8C93-74FFA7418180}" destId="{2EA93AB3-A3D9-49C8-9D75-3EBAFFD474F1}" srcOrd="6" destOrd="0" presId="urn:microsoft.com/office/officeart/2018/2/layout/IconCircleList"/>
    <dgm:cxn modelId="{BD8667A5-676A-4B64-8575-438C8D895DA4}" type="presParOf" srcId="{2EA93AB3-A3D9-49C8-9D75-3EBAFFD474F1}" destId="{B7612B81-4B23-4060-9EC3-16D39C471C95}" srcOrd="0" destOrd="0" presId="urn:microsoft.com/office/officeart/2018/2/layout/IconCircleList"/>
    <dgm:cxn modelId="{DA62B8DF-5D8B-4F44-B122-E08F19358D1D}" type="presParOf" srcId="{2EA93AB3-A3D9-49C8-9D75-3EBAFFD474F1}" destId="{1078872A-2A4D-4461-8768-134166C61AAD}" srcOrd="1" destOrd="0" presId="urn:microsoft.com/office/officeart/2018/2/layout/IconCircleList"/>
    <dgm:cxn modelId="{88DCDC57-3B5A-4981-9B21-F03D1DBB946E}" type="presParOf" srcId="{2EA93AB3-A3D9-49C8-9D75-3EBAFFD474F1}" destId="{38B838D0-4B0A-4D92-B67A-7B2C2789730C}" srcOrd="2" destOrd="0" presId="urn:microsoft.com/office/officeart/2018/2/layout/IconCircleList"/>
    <dgm:cxn modelId="{90FE2A92-7B39-432A-B849-9E963931B8E6}" type="presParOf" srcId="{2EA93AB3-A3D9-49C8-9D75-3EBAFFD474F1}" destId="{8CEECF7C-A3DD-439E-B143-5099AFB64F6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0F62C-7D34-41C8-80D5-8EB1E5D4878A}">
      <dsp:nvSpPr>
        <dsp:cNvPr id="0" name=""/>
        <dsp:cNvSpPr/>
      </dsp:nvSpPr>
      <dsp:spPr>
        <a:xfrm>
          <a:off x="57937" y="310934"/>
          <a:ext cx="1494870" cy="14948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9833D-D3B9-4FEA-9080-40D15A8EA727}">
      <dsp:nvSpPr>
        <dsp:cNvPr id="0" name=""/>
        <dsp:cNvSpPr/>
      </dsp:nvSpPr>
      <dsp:spPr>
        <a:xfrm>
          <a:off x="249544" y="502524"/>
          <a:ext cx="641884" cy="64188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F16AF-2CF3-4D20-B6A8-01E9A4FAA045}">
      <dsp:nvSpPr>
        <dsp:cNvPr id="0" name=""/>
        <dsp:cNvSpPr/>
      </dsp:nvSpPr>
      <dsp:spPr>
        <a:xfrm>
          <a:off x="1873137" y="310934"/>
          <a:ext cx="3523623" cy="149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Controlled NOT gates make use of two qubits</a:t>
          </a:r>
          <a:endParaRPr lang="en-US" sz="2400" kern="1200"/>
        </a:p>
      </dsp:txBody>
      <dsp:txXfrm>
        <a:off x="1873137" y="310934"/>
        <a:ext cx="3523623" cy="1494870"/>
      </dsp:txXfrm>
    </dsp:sp>
    <dsp:sp modelId="{3D02B65F-3C92-4F9A-BD15-666860DE6CBB}">
      <dsp:nvSpPr>
        <dsp:cNvPr id="0" name=""/>
        <dsp:cNvSpPr/>
      </dsp:nvSpPr>
      <dsp:spPr>
        <a:xfrm>
          <a:off x="6010725" y="310934"/>
          <a:ext cx="1494870" cy="14948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ECF19-338D-4A15-AA40-D6AB33316FEA}">
      <dsp:nvSpPr>
        <dsp:cNvPr id="0" name=""/>
        <dsp:cNvSpPr/>
      </dsp:nvSpPr>
      <dsp:spPr>
        <a:xfrm>
          <a:off x="6648681" y="634143"/>
          <a:ext cx="867024" cy="8670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4F4D1-609E-4BA4-AB79-15F14EEF5216}">
      <dsp:nvSpPr>
        <dsp:cNvPr id="0" name=""/>
        <dsp:cNvSpPr/>
      </dsp:nvSpPr>
      <dsp:spPr>
        <a:xfrm>
          <a:off x="7825925" y="310934"/>
          <a:ext cx="3523623" cy="149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The first qubit decides the fate of the second qubit</a:t>
          </a:r>
          <a:endParaRPr lang="en-US" sz="2400" kern="1200"/>
        </a:p>
      </dsp:txBody>
      <dsp:txXfrm>
        <a:off x="7825925" y="310934"/>
        <a:ext cx="3523623" cy="1494870"/>
      </dsp:txXfrm>
    </dsp:sp>
    <dsp:sp modelId="{C056E124-9FE1-4BE1-A51A-0D3E54738FA6}">
      <dsp:nvSpPr>
        <dsp:cNvPr id="0" name=""/>
        <dsp:cNvSpPr/>
      </dsp:nvSpPr>
      <dsp:spPr>
        <a:xfrm>
          <a:off x="57937" y="2545532"/>
          <a:ext cx="1494870" cy="14948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9DE51-E14B-4200-B600-063F71B0DD89}">
      <dsp:nvSpPr>
        <dsp:cNvPr id="0" name=""/>
        <dsp:cNvSpPr/>
      </dsp:nvSpPr>
      <dsp:spPr>
        <a:xfrm>
          <a:off x="274558" y="2706711"/>
          <a:ext cx="1061628" cy="11725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5000" r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E6749-5281-4D21-A4E0-B3FCBD2507D7}">
      <dsp:nvSpPr>
        <dsp:cNvPr id="0" name=""/>
        <dsp:cNvSpPr/>
      </dsp:nvSpPr>
      <dsp:spPr>
        <a:xfrm>
          <a:off x="1873137" y="2545532"/>
          <a:ext cx="3523623" cy="149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If the first qubit is |0&gt;, the second qubit remains unchanged</a:t>
          </a:r>
          <a:endParaRPr lang="en-US" sz="2400" kern="1200"/>
        </a:p>
      </dsp:txBody>
      <dsp:txXfrm>
        <a:off x="1873137" y="2545532"/>
        <a:ext cx="3523623" cy="1494870"/>
      </dsp:txXfrm>
    </dsp:sp>
    <dsp:sp modelId="{B7612B81-4B23-4060-9EC3-16D39C471C95}">
      <dsp:nvSpPr>
        <dsp:cNvPr id="0" name=""/>
        <dsp:cNvSpPr/>
      </dsp:nvSpPr>
      <dsp:spPr>
        <a:xfrm>
          <a:off x="6010725" y="2545532"/>
          <a:ext cx="1494870" cy="14948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8872A-2A4D-4461-8768-134166C61AAD}">
      <dsp:nvSpPr>
        <dsp:cNvPr id="0" name=""/>
        <dsp:cNvSpPr/>
      </dsp:nvSpPr>
      <dsp:spPr>
        <a:xfrm rot="5400000">
          <a:off x="6324648" y="2859455"/>
          <a:ext cx="867024" cy="8670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ECF7C-A3DD-439E-B143-5099AFB64F6A}">
      <dsp:nvSpPr>
        <dsp:cNvPr id="0" name=""/>
        <dsp:cNvSpPr/>
      </dsp:nvSpPr>
      <dsp:spPr>
        <a:xfrm>
          <a:off x="7825925" y="2545532"/>
          <a:ext cx="3523623" cy="149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If the first qubit is |1&gt;, the second qubit flips state</a:t>
          </a:r>
          <a:endParaRPr lang="en-US" sz="2400" kern="1200"/>
        </a:p>
      </dsp:txBody>
      <dsp:txXfrm>
        <a:off x="7825925" y="2545532"/>
        <a:ext cx="3523623" cy="1494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22726-624F-4F0E-8018-E37F55FFCC8D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55B95-8CA9-4B5C-8617-D42CCC7799D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2406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A1D2-72CA-4683-8E3A-E1D8AE35C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3218E-6FD1-472F-A126-BCC16540A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CF758-1CA1-4260-9918-9A2B5835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EB4D5-0E05-4ABF-8092-38D108D0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C10A3-621E-4748-97B6-EB5D6656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42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01F1-9152-4F1E-ACA2-EFDBD92A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20B1B-F84C-4768-BE4B-330477E0D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3E1DA-00C0-467F-B7A3-93D7317E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79980-EAF9-4E26-BD9B-CDEFE372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7C73B-B7EA-4C68-A53C-B307EF92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32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62CD1E-081B-4762-98D9-1BB54207E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3CF7D-2255-4EA8-9CB0-371C7DB8D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C63CE-320A-4F51-A044-891885EB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BAD69-8EBA-45E4-942D-2C487EEC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98CB-151C-419C-A5F1-89690E2D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461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BAFB-08CE-404E-BA81-A8C4E5CA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E6DC-2571-46D3-B83F-D08033F7E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F23A2-4ECF-4F3F-B6A3-E4EA3FD3F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574E9-CE31-4BFE-BDAB-1B95CE27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46D94-5E64-45FB-ACDE-57A55BE3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3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2847-317A-49E2-A374-D751348F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EA177-C5E8-4751-BFD0-2EB8749F5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FD906-A073-4BFE-B46F-D4C137EAB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F6C61-9000-42EB-8425-63E2259A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AAE79-70ED-4BA8-8367-368BAE49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26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1B8D-E264-433B-880D-5F82CDBE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52DD-FB04-44FA-99EA-28DC8FC38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C2329-E305-4B1E-9DAA-E844B3DAB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009CE-2D80-4045-B6C6-815727EE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4ACD8-E8E8-482D-9F15-07DFB6C9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F550C-1520-45E8-9049-24B98BE9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63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323A-1FD9-46D8-B965-85C7C95E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906D5-43C6-4026-8BA3-23242422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FE29F-EF3A-434E-9FEC-2732CEFBD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4D66D-A63F-4DCB-8C54-DF266D701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C663A-75EC-43AB-9745-B3AFA1B5D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9D23A-F559-4A48-8E66-0C2B75B9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C74F62-6C9A-4972-B85A-6C0911A10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4FD0E-1C42-4A48-AB09-5AD075E4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08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EE5D-E4FD-4479-AD35-BCC16106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097914-4A9B-4A75-B541-C8CC84BE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86BA4-51B1-478F-B399-F69A3400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89402-9E06-476D-8BC4-B17B53E2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90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8CAE3-CE21-401B-A1BF-783116101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BC7C7-B146-4D31-98E6-9AA4AAED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820A2-DBD9-41CF-9433-C9A06352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06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C1B9-7373-4F14-93E5-101151FE1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112D3-8329-4BAD-B8CD-17BFB9811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54401-E9BA-40D4-AADA-292713B75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BDF1-9719-4097-973B-FA32E8DC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09880-FD10-41D4-82C2-E8662ADA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AD3D1-311E-4524-9948-2371CB8E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39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2263-1DBB-4517-99C6-C3E44707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43A54-F77F-41B2-975E-565C3A0E5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E257B-271A-4876-BA41-F74AF26E3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EDF7C-3FF6-44C3-A541-98B95DC3F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CC473-38B4-48C9-83C0-BEB5FD21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4EB5D-1401-4603-BE5C-195F72C7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38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EA0A2-BC7F-42BE-945B-4C7A5D79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E4BE5-B7BB-45C6-8848-080F022E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E7D20-D1CE-4BAB-A9D8-6700C47EC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FBB24-3AE1-47AF-85E9-C1BF40173BC6}" type="datetimeFigureOut">
              <a:rPr lang="en-CA" smtClean="0"/>
              <a:t>2020-01-24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0CF3F-FC2A-45CE-A94B-4FCB59A34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0AAD3-00B9-4174-8748-EBEF918F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71A2-EF1A-4454-A32C-5862405029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235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web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937CB-487A-44B8-B77D-F334403C8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t="708" r="12691" b="75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0A80E-7496-4D77-A3A1-CC9CF4F10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607" y="1388341"/>
            <a:ext cx="7046938" cy="31265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2 Qubit Systems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Entanglement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ECDEF-117E-4BE9-8066-E4594BDD8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607" y="5896092"/>
            <a:ext cx="4095565" cy="490568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Priya Angara, Ulrike Stege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76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6011-4633-4B2B-A186-7D7BA08D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CNOT + Hadamard: Something Spooky</a:t>
            </a:r>
            <a:endParaRPr lang="en-CA" dirty="0"/>
          </a:p>
        </p:txBody>
      </p:sp>
      <p:pic>
        <p:nvPicPr>
          <p:cNvPr id="9" name="Picture 8" descr="A picture containing toy, doll, wearing, brown&#10;&#10;Description automatically generated">
            <a:extLst>
              <a:ext uri="{FF2B5EF4-FFF2-40B4-BE49-F238E27FC236}">
                <a16:creationId xmlns:a16="http://schemas.microsoft.com/office/drawing/2014/main" id="{A68389F7-5960-4799-A363-63AB796AA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9" b="23798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8514FB-4D95-40BE-BA0C-C5D4C9A5809A}"/>
              </a:ext>
            </a:extLst>
          </p:cNvPr>
          <p:cNvSpPr txBox="1">
            <a:spLocks/>
          </p:cNvSpPr>
          <p:nvPr/>
        </p:nvSpPr>
        <p:spPr>
          <a:xfrm>
            <a:off x="-60201" y="4950871"/>
            <a:ext cx="5417848" cy="487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>
                <a:solidFill>
                  <a:srgbClr val="FF0000"/>
                </a:solidFill>
              </a:rPr>
              <a:t>                     </a:t>
            </a:r>
            <a:r>
              <a:rPr lang="en-CA" sz="1800">
                <a:solidFill>
                  <a:srgbClr val="FF0000"/>
                </a:solidFill>
              </a:rPr>
              <a:t> H                                      C-NOT</a:t>
            </a:r>
            <a:r>
              <a:rPr lang="en-CA">
                <a:solidFill>
                  <a:srgbClr val="FF0000"/>
                </a:solidFill>
              </a:rPr>
              <a:t>    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16" name="Picture 2" descr="|00&gt; \rightarrow \frac{|00&gt; + |10&gt;}{\sqrt2} \rightarrow \frac{|00&gt; + |11&gt;}{\sqrt2} ">
            <a:extLst>
              <a:ext uri="{FF2B5EF4-FFF2-40B4-BE49-F238E27FC236}">
                <a16:creationId xmlns:a16="http://schemas.microsoft.com/office/drawing/2014/main" id="{30C0F817-104E-4B8C-94BF-807AFC3C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5" y="5051955"/>
            <a:ext cx="5585084" cy="84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4D7E93-8017-44C2-90C1-F22153085F64}"/>
              </a:ext>
            </a:extLst>
          </p:cNvPr>
          <p:cNvGrpSpPr/>
          <p:nvPr/>
        </p:nvGrpSpPr>
        <p:grpSpPr>
          <a:xfrm>
            <a:off x="630075" y="3031492"/>
            <a:ext cx="5695964" cy="1294840"/>
            <a:chOff x="4302486" y="4628354"/>
            <a:chExt cx="5695964" cy="1294840"/>
          </a:xfrm>
        </p:grpSpPr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8E04534C-2542-4862-8897-0B1327B3E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6883" y="4628354"/>
              <a:ext cx="2164414" cy="1294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|00&gt;">
              <a:extLst>
                <a:ext uri="{FF2B5EF4-FFF2-40B4-BE49-F238E27FC236}">
                  <a16:creationId xmlns:a16="http://schemas.microsoft.com/office/drawing/2014/main" id="{CB5B3565-0350-40C9-B725-0BE64F855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486" y="5115364"/>
              <a:ext cx="864121" cy="419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|00&gt; \rightarrow \frac{|00&gt; + |10&gt;}{\sqrt2} \rightarrow \frac{|00&gt; + |11&gt;}{\sqrt2} ">
              <a:extLst>
                <a:ext uri="{FF2B5EF4-FFF2-40B4-BE49-F238E27FC236}">
                  <a16:creationId xmlns:a16="http://schemas.microsoft.com/office/drawing/2014/main" id="{D429A407-1EFE-467F-8C19-589C8ADDB6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01"/>
            <a:stretch/>
          </p:blipFill>
          <p:spPr bwMode="auto">
            <a:xfrm>
              <a:off x="8350898" y="5078450"/>
              <a:ext cx="1647552" cy="844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931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A7356-556A-4787-B6E2-65172E3E7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Qubit goes first?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36485-CB3E-4579-9B20-D0FC86C6C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4"/>
          <a:stretch/>
        </p:blipFill>
        <p:spPr>
          <a:xfrm>
            <a:off x="1390929" y="2509911"/>
            <a:ext cx="935504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6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D096-FD80-4397-B9EC-D5C63DDF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Measurements</a:t>
            </a:r>
            <a:endParaRPr lang="en-CA"/>
          </a:p>
        </p:txBody>
      </p:sp>
      <p:cxnSp>
        <p:nvCxnSpPr>
          <p:cNvPr id="92" name="Straight Arrow Connector 8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B5B6F-BE3F-4ED7-93CF-7DE5BF016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334932" cy="428295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 can measure both qubits at the end of our experiments like the single qubit systems.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However, we can also do a partial measurement – This means we measure only one of the qubits.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Maybe we can look at the measured qubit, and speculate about the unmeasured one?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CA" sz="2400" dirty="0">
                <a:solidFill>
                  <a:srgbClr val="FF0000"/>
                </a:solidFill>
              </a:rPr>
              <a:t>We’ll do this on our worksheet</a:t>
            </a:r>
          </a:p>
          <a:p>
            <a:pPr marL="0" indent="0">
              <a:buNone/>
            </a:pPr>
            <a:endParaRPr lang="en-CA" sz="2400" dirty="0"/>
          </a:p>
        </p:txBody>
      </p:sp>
      <p:pic>
        <p:nvPicPr>
          <p:cNvPr id="7" name="Picture 6" descr="A picture containing room, clock&#10;&#10;Description automatically generated">
            <a:extLst>
              <a:ext uri="{FF2B5EF4-FFF2-40B4-BE49-F238E27FC236}">
                <a16:creationId xmlns:a16="http://schemas.microsoft.com/office/drawing/2014/main" id="{487F1B46-A25B-421B-8694-CB2E24372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9" r="-2" b="8946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579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0F99B-32DC-4E65-B20C-30519A34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000000"/>
                </a:solidFill>
              </a:rPr>
              <a:t>Entanglement: Spooky Action at a distance</a:t>
            </a:r>
            <a:endParaRPr lang="en-CA" sz="4100">
              <a:solidFill>
                <a:srgbClr val="000000"/>
              </a:solidFill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|00&gt; \rightarrow \frac{|00&gt; + |10&gt;}{\sqrt2} \rightarrow \frac{|00&gt; + |11&gt;}{\sqrt2} ">
            <a:extLst>
              <a:ext uri="{FF2B5EF4-FFF2-40B4-BE49-F238E27FC236}">
                <a16:creationId xmlns:a16="http://schemas.microsoft.com/office/drawing/2014/main" id="{5C98AE02-68F9-4EA9-B423-885EA30CD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01"/>
          <a:stretch/>
        </p:blipFill>
        <p:spPr bwMode="auto">
          <a:xfrm>
            <a:off x="429349" y="2492578"/>
            <a:ext cx="3661831" cy="189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3C7BD-46EB-4348-AA4C-22A9A22EC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If we measure the first qubit, we know that it could be either 0 or 1.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But once we measure the first qubit, can we say something about the second qubit? 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2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oughnut, donut, sitting, pink&#10;&#10;Description automatically generated">
            <a:extLst>
              <a:ext uri="{FF2B5EF4-FFF2-40B4-BE49-F238E27FC236}">
                <a16:creationId xmlns:a16="http://schemas.microsoft.com/office/drawing/2014/main" id="{FD48ECF6-DCF4-4267-A334-7D8BBD263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71" y="470755"/>
            <a:ext cx="5916490" cy="5916490"/>
          </a:xfrm>
          <a:prstGeom prst="rect">
            <a:avLst/>
          </a:prstGeom>
        </p:spPr>
      </p:pic>
      <p:pic>
        <p:nvPicPr>
          <p:cNvPr id="9" name="Picture 2" descr="|00&gt; \rightarrow \frac{|00&gt; + |10&gt;}{\sqrt2} \rightarrow \frac{|00&gt; + |11&gt;}{\sqrt2} ">
            <a:extLst>
              <a:ext uri="{FF2B5EF4-FFF2-40B4-BE49-F238E27FC236}">
                <a16:creationId xmlns:a16="http://schemas.microsoft.com/office/drawing/2014/main" id="{38E79C62-EC7E-4CC0-A8AB-25FB23218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01"/>
          <a:stretch/>
        </p:blipFill>
        <p:spPr bwMode="auto">
          <a:xfrm>
            <a:off x="1326223" y="2899334"/>
            <a:ext cx="2066073" cy="105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B303-B982-495F-96D5-0078979BCBA9}"/>
              </a:ext>
            </a:extLst>
          </p:cNvPr>
          <p:cNvSpPr txBox="1"/>
          <p:nvPr/>
        </p:nvSpPr>
        <p:spPr>
          <a:xfrm>
            <a:off x="581891" y="488982"/>
            <a:ext cx="39656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/>
              <a:t>First Qubit: 0</a:t>
            </a:r>
          </a:p>
          <a:p>
            <a:r>
              <a:rPr lang="en-CA" sz="4400"/>
              <a:t>Second Qubit: ?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42098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|00&gt; \rightarrow \frac{|00&gt; + |10&gt;}{\sqrt2} \rightarrow \frac{|00&gt; + |11&gt;}{\sqrt2} ">
            <a:extLst>
              <a:ext uri="{FF2B5EF4-FFF2-40B4-BE49-F238E27FC236}">
                <a16:creationId xmlns:a16="http://schemas.microsoft.com/office/drawing/2014/main" id="{38E79C62-EC7E-4CC0-A8AB-25FB23218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01"/>
          <a:stretch/>
        </p:blipFill>
        <p:spPr bwMode="auto">
          <a:xfrm>
            <a:off x="1326223" y="2899334"/>
            <a:ext cx="2066073" cy="105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doughnut, sitting, donut, dark&#10;&#10;Description automatically generated">
            <a:extLst>
              <a:ext uri="{FF2B5EF4-FFF2-40B4-BE49-F238E27FC236}">
                <a16:creationId xmlns:a16="http://schemas.microsoft.com/office/drawing/2014/main" id="{68785748-7428-4C15-A346-0390E43E3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25074" y="-642135"/>
            <a:ext cx="8142269" cy="8142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B4F26-9B42-4561-8EE3-D9C770594B36}"/>
              </a:ext>
            </a:extLst>
          </p:cNvPr>
          <p:cNvSpPr txBox="1"/>
          <p:nvPr/>
        </p:nvSpPr>
        <p:spPr>
          <a:xfrm>
            <a:off x="581891" y="488982"/>
            <a:ext cx="39656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First Qubit: 1</a:t>
            </a:r>
          </a:p>
          <a:p>
            <a:r>
              <a:rPr lang="en-CA" sz="4400" dirty="0"/>
              <a:t>Second Qubit: ?</a:t>
            </a:r>
          </a:p>
        </p:txBody>
      </p:sp>
    </p:spTree>
    <p:extLst>
      <p:ext uri="{BB962C8B-B14F-4D97-AF65-F5344CB8AC3E}">
        <p14:creationId xmlns:p14="http://schemas.microsoft.com/office/powerpoint/2010/main" val="100873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oughnut, donut, sitting, pink&#10;&#10;Description automatically generated">
            <a:extLst>
              <a:ext uri="{FF2B5EF4-FFF2-40B4-BE49-F238E27FC236}">
                <a16:creationId xmlns:a16="http://schemas.microsoft.com/office/drawing/2014/main" id="{FD48ECF6-DCF4-4267-A334-7D8BBD263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71" y="470755"/>
            <a:ext cx="5916490" cy="5916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B303-B982-495F-96D5-0078979BCBA9}"/>
              </a:ext>
            </a:extLst>
          </p:cNvPr>
          <p:cNvSpPr txBox="1"/>
          <p:nvPr/>
        </p:nvSpPr>
        <p:spPr>
          <a:xfrm>
            <a:off x="581891" y="488982"/>
            <a:ext cx="39656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First Qubit: 0</a:t>
            </a:r>
          </a:p>
          <a:p>
            <a:r>
              <a:rPr lang="en-CA" sz="4400" dirty="0"/>
              <a:t>Second Qubit: 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F9ADB261-77EF-4F4C-9212-0FE70D518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07" b="28091"/>
          <a:stretch/>
        </p:blipFill>
        <p:spPr>
          <a:xfrm>
            <a:off x="581891" y="2969231"/>
            <a:ext cx="4342756" cy="9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5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oughnut, sitting, donut, dark&#10;&#10;Description automatically generated">
            <a:extLst>
              <a:ext uri="{FF2B5EF4-FFF2-40B4-BE49-F238E27FC236}">
                <a16:creationId xmlns:a16="http://schemas.microsoft.com/office/drawing/2014/main" id="{68785748-7428-4C15-A346-0390E43E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25074" y="-642135"/>
            <a:ext cx="8142269" cy="8142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B4F26-9B42-4561-8EE3-D9C770594B36}"/>
              </a:ext>
            </a:extLst>
          </p:cNvPr>
          <p:cNvSpPr txBox="1"/>
          <p:nvPr/>
        </p:nvSpPr>
        <p:spPr>
          <a:xfrm>
            <a:off x="581891" y="488982"/>
            <a:ext cx="39656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First Qubit: 1</a:t>
            </a:r>
          </a:p>
          <a:p>
            <a:r>
              <a:rPr lang="en-CA" sz="4400" dirty="0"/>
              <a:t>Second Qubit: ?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D2DB1546-4244-4BD2-B380-43B16293A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07" b="28091"/>
          <a:stretch/>
        </p:blipFill>
        <p:spPr>
          <a:xfrm>
            <a:off x="581891" y="2969231"/>
            <a:ext cx="4342756" cy="9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22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9E6D-C280-4D21-A1F7-A5B64BBF4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this with some other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2E61F-95BB-4FC8-8854-38C5977C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Hadamard + CNOT 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|01&gt;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|10&gt;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|11&gt;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</a:rPr>
              <a:t>Let’s practice!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5F186-2D35-4B60-8A71-49B13CA18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90" y="2740772"/>
            <a:ext cx="1150421" cy="68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A55047-B445-496A-881F-D76913324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90" y="3770639"/>
            <a:ext cx="1150421" cy="68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EED78-8A2E-4CF8-BB3D-74E91C1AF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89" y="4800506"/>
            <a:ext cx="1150421" cy="68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559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52A05-2182-40DE-AB79-48A88957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Bell States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1E7B4D-F466-4C2F-9855-195D1F57C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7" y="2426818"/>
            <a:ext cx="4342756" cy="39976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game&#10;&#10;Description automatically generated">
            <a:extLst>
              <a:ext uri="{FF2B5EF4-FFF2-40B4-BE49-F238E27FC236}">
                <a16:creationId xmlns:a16="http://schemas.microsoft.com/office/drawing/2014/main" id="{60B018D1-B51C-4D15-9A1E-C7D357140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40" y="2426818"/>
            <a:ext cx="53301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388BB-ACFE-44A5-9A3D-A70E54AC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Two 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Qubit 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CE18837-3EFE-43E0-BA36-C3CCA915A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40" y="3011267"/>
            <a:ext cx="7356519" cy="29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99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0DA7EF3-9500-4AF1-97E0-5D5B04540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2799" r="2" b="15611"/>
          <a:stretch/>
        </p:blipFill>
        <p:spPr>
          <a:xfrm>
            <a:off x="20" y="1"/>
            <a:ext cx="8708551" cy="6857999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174CE2-EAFC-4544-8CF9-23DDE077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4499810" y="-478"/>
            <a:ext cx="7692189" cy="6858478"/>
          </a:xfrm>
          <a:custGeom>
            <a:avLst/>
            <a:gdLst>
              <a:gd name="connsiteX0" fmla="*/ 7590845 w 7590845"/>
              <a:gd name="connsiteY0" fmla="*/ 6858478 h 6858478"/>
              <a:gd name="connsiteX1" fmla="*/ 166290 w 7590845"/>
              <a:gd name="connsiteY1" fmla="*/ 6858478 h 6858478"/>
              <a:gd name="connsiteX2" fmla="*/ 166550 w 7590845"/>
              <a:gd name="connsiteY2" fmla="*/ 6857915 h 6858478"/>
              <a:gd name="connsiteX3" fmla="*/ 0 w 7590845"/>
              <a:gd name="connsiteY3" fmla="*/ 6857915 h 6858478"/>
              <a:gd name="connsiteX4" fmla="*/ 0 w 7590845"/>
              <a:gd name="connsiteY4" fmla="*/ 0 h 6858478"/>
              <a:gd name="connsiteX5" fmla="*/ 3342665 w 7590845"/>
              <a:gd name="connsiteY5" fmla="*/ 0 h 6858478"/>
              <a:gd name="connsiteX6" fmla="*/ 4408893 w 7590845"/>
              <a:gd name="connsiteY6" fmla="*/ 0 h 6858478"/>
              <a:gd name="connsiteX7" fmla="*/ 4414470 w 7590845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0845" h="6858478">
                <a:moveTo>
                  <a:pt x="7590845" y="6858478"/>
                </a:moveTo>
                <a:lnTo>
                  <a:pt x="166290" y="6858478"/>
                </a:lnTo>
                <a:lnTo>
                  <a:pt x="166550" y="6857915"/>
                </a:lnTo>
                <a:lnTo>
                  <a:pt x="0" y="6857915"/>
                </a:lnTo>
                <a:lnTo>
                  <a:pt x="0" y="0"/>
                </a:lnTo>
                <a:lnTo>
                  <a:pt x="3342665" y="0"/>
                </a:lnTo>
                <a:lnTo>
                  <a:pt x="4408893" y="0"/>
                </a:lnTo>
                <a:lnTo>
                  <a:pt x="441447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550A4F0-C697-42F7-8FAD-3108DDF7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311035" y="-479"/>
            <a:ext cx="6880964" cy="6858479"/>
          </a:xfrm>
          <a:custGeom>
            <a:avLst/>
            <a:gdLst>
              <a:gd name="connsiteX0" fmla="*/ 824356 w 6790308"/>
              <a:gd name="connsiteY0" fmla="*/ 6858479 h 6858479"/>
              <a:gd name="connsiteX1" fmla="*/ 0 w 6790308"/>
              <a:gd name="connsiteY1" fmla="*/ 6858479 h 6858479"/>
              <a:gd name="connsiteX2" fmla="*/ 0 w 6790308"/>
              <a:gd name="connsiteY2" fmla="*/ 0 h 6858479"/>
              <a:gd name="connsiteX3" fmla="*/ 2542128 w 6790308"/>
              <a:gd name="connsiteY3" fmla="*/ 0 h 6858479"/>
              <a:gd name="connsiteX4" fmla="*/ 3608356 w 6790308"/>
              <a:gd name="connsiteY4" fmla="*/ 0 h 6858479"/>
              <a:gd name="connsiteX5" fmla="*/ 3613933 w 6790308"/>
              <a:gd name="connsiteY5" fmla="*/ 0 h 6858479"/>
              <a:gd name="connsiteX6" fmla="*/ 6790308 w 6790308"/>
              <a:gd name="connsiteY6" fmla="*/ 6858478 h 6858479"/>
              <a:gd name="connsiteX7" fmla="*/ 824356 w 6790308"/>
              <a:gd name="connsiteY7" fmla="*/ 6858478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90308" h="6858479">
                <a:moveTo>
                  <a:pt x="824356" y="6858479"/>
                </a:moveTo>
                <a:lnTo>
                  <a:pt x="0" y="6858479"/>
                </a:lnTo>
                <a:lnTo>
                  <a:pt x="0" y="0"/>
                </a:lnTo>
                <a:lnTo>
                  <a:pt x="2542128" y="0"/>
                </a:lnTo>
                <a:lnTo>
                  <a:pt x="3608356" y="0"/>
                </a:lnTo>
                <a:lnTo>
                  <a:pt x="3613933" y="0"/>
                </a:lnTo>
                <a:lnTo>
                  <a:pt x="6790308" y="6858478"/>
                </a:lnTo>
                <a:lnTo>
                  <a:pt x="824356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27B06-EB2E-4524-B185-5B3380EC3EDD}"/>
              </a:ext>
            </a:extLst>
          </p:cNvPr>
          <p:cNvSpPr txBox="1"/>
          <p:nvPr/>
        </p:nvSpPr>
        <p:spPr>
          <a:xfrm>
            <a:off x="7184136" y="362550"/>
            <a:ext cx="4169664" cy="2272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Let’s Qode!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636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CAA83-0547-47B0-99A3-ECC62A886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First Qubit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doughnut, donut, sitting, pink&#10;&#10;Description automatically generated">
            <a:extLst>
              <a:ext uri="{FF2B5EF4-FFF2-40B4-BE49-F238E27FC236}">
                <a16:creationId xmlns:a16="http://schemas.microsoft.com/office/drawing/2014/main" id="{368B032B-662E-4C5A-B898-344CE951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doughnut, sitting, donut, dark&#10;&#10;Description automatically generated">
            <a:extLst>
              <a:ext uri="{FF2B5EF4-FFF2-40B4-BE49-F238E27FC236}">
                <a16:creationId xmlns:a16="http://schemas.microsoft.com/office/drawing/2014/main" id="{D439E22E-7F19-4C84-AB04-72011F796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47" y="1734107"/>
            <a:ext cx="5383058" cy="538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8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CAA83-0547-47B0-99A3-ECC62A886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Second Qubit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doughnut, donut, food, sitting&#10;&#10;Description automatically generated">
            <a:extLst>
              <a:ext uri="{FF2B5EF4-FFF2-40B4-BE49-F238E27FC236}">
                <a16:creationId xmlns:a16="http://schemas.microsoft.com/office/drawing/2014/main" id="{2A233410-ED40-4B20-ADFD-CB0EB681F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 r="1" b="2293"/>
          <a:stretch/>
        </p:blipFill>
        <p:spPr>
          <a:xfrm>
            <a:off x="862601" y="2426818"/>
            <a:ext cx="4393848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55FDF83-ED84-4FF6-B26B-66090437B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4" r="6762"/>
          <a:stretch/>
        </p:blipFill>
        <p:spPr>
          <a:xfrm>
            <a:off x="6976090" y="2426818"/>
            <a:ext cx="43938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4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84BA-614D-43B9-A409-DCE96EEE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Two qubit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4D8F-EB71-49C1-9D4B-A3645EA1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When we have two quantum states in the same systems, the qubit can be in one to all of the following states</a:t>
            </a:r>
          </a:p>
        </p:txBody>
      </p:sp>
      <p:pic>
        <p:nvPicPr>
          <p:cNvPr id="6" name="Content Placeholder 4" descr="A picture containing doughnut, donut, food, sitting&#10;&#10;Description automatically generated">
            <a:extLst>
              <a:ext uri="{FF2B5EF4-FFF2-40B4-BE49-F238E27FC236}">
                <a16:creationId xmlns:a16="http://schemas.microsoft.com/office/drawing/2014/main" id="{E1F41C48-858F-484F-90D4-EEFF59FDB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 r="1" b="2293"/>
          <a:stretch/>
        </p:blipFill>
        <p:spPr>
          <a:xfrm>
            <a:off x="3816405" y="3211548"/>
            <a:ext cx="1566809" cy="1425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774211-8FB4-4CDA-88EA-B218CBAA1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4" r="6762"/>
          <a:stretch/>
        </p:blipFill>
        <p:spPr>
          <a:xfrm>
            <a:off x="8134303" y="5169299"/>
            <a:ext cx="1566809" cy="1425522"/>
          </a:xfrm>
          <a:prstGeom prst="rect">
            <a:avLst/>
          </a:prstGeom>
        </p:spPr>
      </p:pic>
      <p:pic>
        <p:nvPicPr>
          <p:cNvPr id="10" name="Content Placeholder 4" descr="A picture containing doughnut, donut, food, sitting&#10;&#10;Description automatically generated">
            <a:extLst>
              <a:ext uri="{FF2B5EF4-FFF2-40B4-BE49-F238E27FC236}">
                <a16:creationId xmlns:a16="http://schemas.microsoft.com/office/drawing/2014/main" id="{C1C54F05-4A4A-482D-B20F-4B5923F2E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 r="1" b="2293"/>
          <a:stretch/>
        </p:blipFill>
        <p:spPr>
          <a:xfrm>
            <a:off x="3816404" y="5164549"/>
            <a:ext cx="1566809" cy="1425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09D794-0795-4777-BAB8-ADF8FAB0C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4" r="6762"/>
          <a:stretch/>
        </p:blipFill>
        <p:spPr>
          <a:xfrm>
            <a:off x="8087470" y="3159658"/>
            <a:ext cx="1566809" cy="14255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1E7E38-6B92-43E0-9021-8AF6FCAC8307}"/>
              </a:ext>
            </a:extLst>
          </p:cNvPr>
          <p:cNvSpPr txBox="1"/>
          <p:nvPr/>
        </p:nvSpPr>
        <p:spPr>
          <a:xfrm flipH="1">
            <a:off x="3251254" y="2583951"/>
            <a:ext cx="1033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|00&gt;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DD599-F550-4180-BE8A-ECCBF32A99E3}"/>
              </a:ext>
            </a:extLst>
          </p:cNvPr>
          <p:cNvSpPr txBox="1"/>
          <p:nvPr/>
        </p:nvSpPr>
        <p:spPr>
          <a:xfrm flipH="1">
            <a:off x="7610322" y="2566840"/>
            <a:ext cx="1033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|01&gt;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1DF13-529F-458E-A655-B9ED4B8C945E}"/>
              </a:ext>
            </a:extLst>
          </p:cNvPr>
          <p:cNvSpPr txBox="1"/>
          <p:nvPr/>
        </p:nvSpPr>
        <p:spPr>
          <a:xfrm flipH="1">
            <a:off x="3251254" y="4637070"/>
            <a:ext cx="1033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|10&gt;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1D6AF-AFD7-4EF7-B643-68188446FC58}"/>
              </a:ext>
            </a:extLst>
          </p:cNvPr>
          <p:cNvSpPr txBox="1"/>
          <p:nvPr/>
        </p:nvSpPr>
        <p:spPr>
          <a:xfrm flipH="1">
            <a:off x="7570936" y="4638854"/>
            <a:ext cx="1033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|11&gt;</a:t>
            </a:r>
          </a:p>
        </p:txBody>
      </p:sp>
      <p:pic>
        <p:nvPicPr>
          <p:cNvPr id="18" name="Picture 17" descr="A picture containing doughnut, donut, sitting, pink&#10;&#10;Description automatically generated">
            <a:extLst>
              <a:ext uri="{FF2B5EF4-FFF2-40B4-BE49-F238E27FC236}">
                <a16:creationId xmlns:a16="http://schemas.microsoft.com/office/drawing/2014/main" id="{559FA26F-D244-4921-B0E6-5FD72679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7704" y="3293131"/>
            <a:ext cx="1284006" cy="1284006"/>
          </a:xfrm>
          <a:prstGeom prst="rect">
            <a:avLst/>
          </a:prstGeom>
        </p:spPr>
      </p:pic>
      <p:pic>
        <p:nvPicPr>
          <p:cNvPr id="19" name="Picture 18" descr="A picture containing doughnut, sitting, donut, dark&#10;&#10;Description automatically generated">
            <a:extLst>
              <a:ext uri="{FF2B5EF4-FFF2-40B4-BE49-F238E27FC236}">
                <a16:creationId xmlns:a16="http://schemas.microsoft.com/office/drawing/2014/main" id="{D65E7416-1375-4EB3-97EA-C441691A2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1074" y="4929456"/>
            <a:ext cx="1876123" cy="1876123"/>
          </a:xfrm>
          <a:prstGeom prst="rect">
            <a:avLst/>
          </a:prstGeom>
        </p:spPr>
      </p:pic>
      <p:pic>
        <p:nvPicPr>
          <p:cNvPr id="20" name="Picture 19" descr="A picture containing doughnut, sitting, donut, dark&#10;&#10;Description automatically generated">
            <a:extLst>
              <a:ext uri="{FF2B5EF4-FFF2-40B4-BE49-F238E27FC236}">
                <a16:creationId xmlns:a16="http://schemas.microsoft.com/office/drawing/2014/main" id="{281F823F-013A-4949-A28F-DA44B40E1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7890" y="4939248"/>
            <a:ext cx="1876124" cy="1876124"/>
          </a:xfrm>
          <a:prstGeom prst="rect">
            <a:avLst/>
          </a:prstGeom>
        </p:spPr>
      </p:pic>
      <p:pic>
        <p:nvPicPr>
          <p:cNvPr id="21" name="Picture 20" descr="A picture containing doughnut, donut, sitting, pink&#10;&#10;Description automatically generated">
            <a:extLst>
              <a:ext uri="{FF2B5EF4-FFF2-40B4-BE49-F238E27FC236}">
                <a16:creationId xmlns:a16="http://schemas.microsoft.com/office/drawing/2014/main" id="{B0C3B93E-C822-42BE-83B0-87B297887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3949" y="3219911"/>
            <a:ext cx="1284006" cy="12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6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42CB-21F0-484F-8EA0-9D03F2EF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Psi for a two qubit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58A3-902C-45AC-8F4B-33FFE48D4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pic>
        <p:nvPicPr>
          <p:cNvPr id="1028" name="Picture 4" descr="|\psi&gt;~= \alpha~|00&gt;+~\beta~|01&gt;+~\gamma~|10&gt;+~\delta~|11&gt;">
            <a:extLst>
              <a:ext uri="{FF2B5EF4-FFF2-40B4-BE49-F238E27FC236}">
                <a16:creationId xmlns:a16="http://schemas.microsoft.com/office/drawing/2014/main" id="{05FC7CD9-1C59-4A13-AF53-3127164D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23" y="3530930"/>
            <a:ext cx="9722808" cy="61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4" descr="A picture containing doughnut, donut, food, sitting&#10;&#10;Description automatically generated">
            <a:extLst>
              <a:ext uri="{FF2B5EF4-FFF2-40B4-BE49-F238E27FC236}">
                <a16:creationId xmlns:a16="http://schemas.microsoft.com/office/drawing/2014/main" id="{C37E6215-4603-41B6-8BEB-F86A60455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 r="1" b="2293"/>
          <a:stretch/>
        </p:blipFill>
        <p:spPr>
          <a:xfrm>
            <a:off x="3845611" y="3093673"/>
            <a:ext cx="468757" cy="4264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DAB528-1F7A-401E-BA82-A84FE81E6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04" r="6762"/>
          <a:stretch/>
        </p:blipFill>
        <p:spPr>
          <a:xfrm>
            <a:off x="6184585" y="3111941"/>
            <a:ext cx="468757" cy="426487"/>
          </a:xfrm>
          <a:prstGeom prst="rect">
            <a:avLst/>
          </a:prstGeom>
        </p:spPr>
      </p:pic>
      <p:pic>
        <p:nvPicPr>
          <p:cNvPr id="16" name="Content Placeholder 4" descr="A picture containing doughnut, donut, food, sitting&#10;&#10;Description automatically generated">
            <a:extLst>
              <a:ext uri="{FF2B5EF4-FFF2-40B4-BE49-F238E27FC236}">
                <a16:creationId xmlns:a16="http://schemas.microsoft.com/office/drawing/2014/main" id="{D5E5EA18-2448-4844-B7C4-534758CB8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 r="1" b="2293"/>
          <a:stretch/>
        </p:blipFill>
        <p:spPr>
          <a:xfrm>
            <a:off x="8078114" y="3104443"/>
            <a:ext cx="468757" cy="426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CD5876-FD4F-43EE-9804-95343BD74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04" r="6762"/>
          <a:stretch/>
        </p:blipFill>
        <p:spPr>
          <a:xfrm>
            <a:off x="10274734" y="3107587"/>
            <a:ext cx="468757" cy="426487"/>
          </a:xfrm>
          <a:prstGeom prst="rect">
            <a:avLst/>
          </a:prstGeom>
        </p:spPr>
      </p:pic>
      <p:pic>
        <p:nvPicPr>
          <p:cNvPr id="18" name="Picture 17" descr="A picture containing doughnut, donut, sitting, pink&#10;&#10;Description automatically generated">
            <a:extLst>
              <a:ext uri="{FF2B5EF4-FFF2-40B4-BE49-F238E27FC236}">
                <a16:creationId xmlns:a16="http://schemas.microsoft.com/office/drawing/2014/main" id="{676DF798-B1BF-4725-9F67-58E139546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36508" y="3119440"/>
            <a:ext cx="384148" cy="384148"/>
          </a:xfrm>
          <a:prstGeom prst="rect">
            <a:avLst/>
          </a:prstGeom>
        </p:spPr>
      </p:pic>
      <p:pic>
        <p:nvPicPr>
          <p:cNvPr id="19" name="Picture 18" descr="A picture containing doughnut, sitting, donut, dark&#10;&#10;Description automatically generated">
            <a:extLst>
              <a:ext uri="{FF2B5EF4-FFF2-40B4-BE49-F238E27FC236}">
                <a16:creationId xmlns:a16="http://schemas.microsoft.com/office/drawing/2014/main" id="{72DFF692-009B-4BBD-AA7C-2B86CA77A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18994" y="3059046"/>
            <a:ext cx="517279" cy="517279"/>
          </a:xfrm>
          <a:prstGeom prst="rect">
            <a:avLst/>
          </a:prstGeom>
        </p:spPr>
      </p:pic>
      <p:pic>
        <p:nvPicPr>
          <p:cNvPr id="20" name="Picture 19" descr="A picture containing doughnut, sitting, donut, dark&#10;&#10;Description automatically generated">
            <a:extLst>
              <a:ext uri="{FF2B5EF4-FFF2-40B4-BE49-F238E27FC236}">
                <a16:creationId xmlns:a16="http://schemas.microsoft.com/office/drawing/2014/main" id="{DE8E7570-41D0-44BC-800D-98E89472F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73383" y="3066544"/>
            <a:ext cx="517279" cy="517279"/>
          </a:xfrm>
          <a:prstGeom prst="rect">
            <a:avLst/>
          </a:prstGeom>
        </p:spPr>
      </p:pic>
      <p:pic>
        <p:nvPicPr>
          <p:cNvPr id="21" name="Picture 20" descr="A picture containing doughnut, donut, sitting, pink&#10;&#10;Description automatically generated">
            <a:extLst>
              <a:ext uri="{FF2B5EF4-FFF2-40B4-BE49-F238E27FC236}">
                <a16:creationId xmlns:a16="http://schemas.microsoft.com/office/drawing/2014/main" id="{330BC398-A428-4CC3-BDE0-9AD5C3384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1852" y="3133111"/>
            <a:ext cx="384148" cy="3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AC021-196F-4B6A-822C-D733ADA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chemeClr val="bg1"/>
                </a:solidFill>
              </a:rPr>
              <a:t>Controlled-NOT: A Two Qubit Gate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00E0E96-3B8D-432C-A468-B34A014BE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0928576"/>
              </p:ext>
            </p:extLst>
          </p:nvPr>
        </p:nvGraphicFramePr>
        <p:xfrm>
          <a:off x="391379" y="1976293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Donut">
            <a:extLst>
              <a:ext uri="{FF2B5EF4-FFF2-40B4-BE49-F238E27FC236}">
                <a16:creationId xmlns:a16="http://schemas.microsoft.com/office/drawing/2014/main" id="{76D1CD45-B455-47D3-8A30-057301D60B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682" y="2961070"/>
            <a:ext cx="635881" cy="635881"/>
          </a:xfrm>
          <a:prstGeom prst="rect">
            <a:avLst/>
          </a:prstGeom>
        </p:spPr>
      </p:pic>
      <p:pic>
        <p:nvPicPr>
          <p:cNvPr id="11" name="Graphic 10" descr="Donut">
            <a:extLst>
              <a:ext uri="{FF2B5EF4-FFF2-40B4-BE49-F238E27FC236}">
                <a16:creationId xmlns:a16="http://schemas.microsoft.com/office/drawing/2014/main" id="{DD54CF80-72DE-40FF-9D21-B92C2252C8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54999" y="2726007"/>
            <a:ext cx="635881" cy="635881"/>
          </a:xfrm>
          <a:prstGeom prst="rect">
            <a:avLst/>
          </a:prstGeom>
        </p:spPr>
      </p:pic>
      <p:pic>
        <p:nvPicPr>
          <p:cNvPr id="15" name="Graphic 14" descr="Transfer">
            <a:extLst>
              <a:ext uri="{FF2B5EF4-FFF2-40B4-BE49-F238E27FC236}">
                <a16:creationId xmlns:a16="http://schemas.microsoft.com/office/drawing/2014/main" id="{AD9420CF-DBDD-4760-98BF-6F6F3A2DD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6654999" y="4801885"/>
            <a:ext cx="914400" cy="9144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B60F6F8-6F08-4CDF-A31F-3BDB9BAE35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6" y="467910"/>
            <a:ext cx="1510421" cy="122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1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0DA7EF3-9500-4AF1-97E0-5D5B04540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2799" r="2" b="15611"/>
          <a:stretch/>
        </p:blipFill>
        <p:spPr>
          <a:xfrm>
            <a:off x="0" y="1"/>
            <a:ext cx="8708551" cy="6857999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174CE2-EAFC-4544-8CF9-23DDE077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4499810" y="-478"/>
            <a:ext cx="7692189" cy="6858478"/>
          </a:xfrm>
          <a:custGeom>
            <a:avLst/>
            <a:gdLst>
              <a:gd name="connsiteX0" fmla="*/ 7590845 w 7590845"/>
              <a:gd name="connsiteY0" fmla="*/ 6858478 h 6858478"/>
              <a:gd name="connsiteX1" fmla="*/ 166290 w 7590845"/>
              <a:gd name="connsiteY1" fmla="*/ 6858478 h 6858478"/>
              <a:gd name="connsiteX2" fmla="*/ 166550 w 7590845"/>
              <a:gd name="connsiteY2" fmla="*/ 6857915 h 6858478"/>
              <a:gd name="connsiteX3" fmla="*/ 0 w 7590845"/>
              <a:gd name="connsiteY3" fmla="*/ 6857915 h 6858478"/>
              <a:gd name="connsiteX4" fmla="*/ 0 w 7590845"/>
              <a:gd name="connsiteY4" fmla="*/ 0 h 6858478"/>
              <a:gd name="connsiteX5" fmla="*/ 3342665 w 7590845"/>
              <a:gd name="connsiteY5" fmla="*/ 0 h 6858478"/>
              <a:gd name="connsiteX6" fmla="*/ 4408893 w 7590845"/>
              <a:gd name="connsiteY6" fmla="*/ 0 h 6858478"/>
              <a:gd name="connsiteX7" fmla="*/ 4414470 w 7590845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0845" h="6858478">
                <a:moveTo>
                  <a:pt x="7590845" y="6858478"/>
                </a:moveTo>
                <a:lnTo>
                  <a:pt x="166290" y="6858478"/>
                </a:lnTo>
                <a:lnTo>
                  <a:pt x="166550" y="6857915"/>
                </a:lnTo>
                <a:lnTo>
                  <a:pt x="0" y="6857915"/>
                </a:lnTo>
                <a:lnTo>
                  <a:pt x="0" y="0"/>
                </a:lnTo>
                <a:lnTo>
                  <a:pt x="3342665" y="0"/>
                </a:lnTo>
                <a:lnTo>
                  <a:pt x="4408893" y="0"/>
                </a:lnTo>
                <a:lnTo>
                  <a:pt x="441447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550A4F0-C697-42F7-8FAD-3108DDF7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311035" y="-479"/>
            <a:ext cx="6880964" cy="6858479"/>
          </a:xfrm>
          <a:custGeom>
            <a:avLst/>
            <a:gdLst>
              <a:gd name="connsiteX0" fmla="*/ 824356 w 6790308"/>
              <a:gd name="connsiteY0" fmla="*/ 6858479 h 6858479"/>
              <a:gd name="connsiteX1" fmla="*/ 0 w 6790308"/>
              <a:gd name="connsiteY1" fmla="*/ 6858479 h 6858479"/>
              <a:gd name="connsiteX2" fmla="*/ 0 w 6790308"/>
              <a:gd name="connsiteY2" fmla="*/ 0 h 6858479"/>
              <a:gd name="connsiteX3" fmla="*/ 2542128 w 6790308"/>
              <a:gd name="connsiteY3" fmla="*/ 0 h 6858479"/>
              <a:gd name="connsiteX4" fmla="*/ 3608356 w 6790308"/>
              <a:gd name="connsiteY4" fmla="*/ 0 h 6858479"/>
              <a:gd name="connsiteX5" fmla="*/ 3613933 w 6790308"/>
              <a:gd name="connsiteY5" fmla="*/ 0 h 6858479"/>
              <a:gd name="connsiteX6" fmla="*/ 6790308 w 6790308"/>
              <a:gd name="connsiteY6" fmla="*/ 6858478 h 6858479"/>
              <a:gd name="connsiteX7" fmla="*/ 824356 w 6790308"/>
              <a:gd name="connsiteY7" fmla="*/ 6858478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90308" h="6858479">
                <a:moveTo>
                  <a:pt x="824356" y="6858479"/>
                </a:moveTo>
                <a:lnTo>
                  <a:pt x="0" y="6858479"/>
                </a:lnTo>
                <a:lnTo>
                  <a:pt x="0" y="0"/>
                </a:lnTo>
                <a:lnTo>
                  <a:pt x="2542128" y="0"/>
                </a:lnTo>
                <a:lnTo>
                  <a:pt x="3608356" y="0"/>
                </a:lnTo>
                <a:lnTo>
                  <a:pt x="3613933" y="0"/>
                </a:lnTo>
                <a:lnTo>
                  <a:pt x="6790308" y="6858478"/>
                </a:lnTo>
                <a:lnTo>
                  <a:pt x="824356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27B06-EB2E-4524-B185-5B3380EC3EDD}"/>
              </a:ext>
            </a:extLst>
          </p:cNvPr>
          <p:cNvSpPr txBox="1"/>
          <p:nvPr/>
        </p:nvSpPr>
        <p:spPr>
          <a:xfrm>
            <a:off x="7184136" y="362550"/>
            <a:ext cx="4169664" cy="2272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Let’s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Qode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71852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764E-7AC3-41FC-99A9-2AE4C99C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91DE27E0-97F0-455B-AE7D-8EF531F2F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" y="0"/>
            <a:ext cx="12072763" cy="6858000"/>
          </a:xfrm>
        </p:spPr>
      </p:pic>
    </p:spTree>
    <p:extLst>
      <p:ext uri="{BB962C8B-B14F-4D97-AF65-F5344CB8AC3E}">
        <p14:creationId xmlns:p14="http://schemas.microsoft.com/office/powerpoint/2010/main" val="3706248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293</Words>
  <Application>Microsoft Office PowerPoint</Application>
  <PresentationFormat>Widescreen</PresentationFormat>
  <Paragraphs>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2 Qubit Systems and  Entanglement</vt:lpstr>
      <vt:lpstr>Two Qubit System</vt:lpstr>
      <vt:lpstr>First Qubit</vt:lpstr>
      <vt:lpstr>Second Qubit</vt:lpstr>
      <vt:lpstr>Two qubit systems</vt:lpstr>
      <vt:lpstr>Psi for a two qubit system</vt:lpstr>
      <vt:lpstr>Controlled-NOT: A Two Qubit Gate</vt:lpstr>
      <vt:lpstr>PowerPoint Presentation</vt:lpstr>
      <vt:lpstr>PowerPoint Presentation</vt:lpstr>
      <vt:lpstr>CNOT + Hadamard: Something Spooky</vt:lpstr>
      <vt:lpstr>Which Qubit goes first?</vt:lpstr>
      <vt:lpstr>Measurements</vt:lpstr>
      <vt:lpstr>Entanglement: Spooky Action at a distance</vt:lpstr>
      <vt:lpstr>PowerPoint Presentation</vt:lpstr>
      <vt:lpstr>PowerPoint Presentation</vt:lpstr>
      <vt:lpstr>PowerPoint Presentation</vt:lpstr>
      <vt:lpstr>PowerPoint Presentation</vt:lpstr>
      <vt:lpstr>Let’s try this with some other states</vt:lpstr>
      <vt:lpstr>Bell States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Qubit Systems and  Entanglement</dc:title>
  <dc:creator>Priya Angara</dc:creator>
  <cp:lastModifiedBy>Priya Angara</cp:lastModifiedBy>
  <cp:revision>11</cp:revision>
  <dcterms:created xsi:type="dcterms:W3CDTF">2020-01-22T20:03:37Z</dcterms:created>
  <dcterms:modified xsi:type="dcterms:W3CDTF">2020-01-25T01:09:01Z</dcterms:modified>
</cp:coreProperties>
</file>